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3" r:id="rId26"/>
    <p:sldId id="284" r:id="rId27"/>
    <p:sldId id="285" r:id="rId28"/>
    <p:sldId id="287" r:id="rId29"/>
    <p:sldId id="288" r:id="rId30"/>
    <p:sldId id="289" r:id="rId31"/>
    <p:sldId id="290" r:id="rId32"/>
    <p:sldId id="291" r:id="rId33"/>
    <p:sldId id="292" r:id="rId34"/>
    <p:sldId id="293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D7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75" d="100"/>
          <a:sy n="75" d="100"/>
        </p:scale>
        <p:origin x="-162" y="-7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10756-6B0F-4B04-8D52-27309B5562C6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BDFB9-8FC3-43A4-A87F-386AB2A1A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985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257B-BBB9-409E-BD61-6A114EC5EF3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219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257B-BBB9-409E-BD61-6A114EC5EF3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653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257B-BBB9-409E-BD61-6A114EC5EF3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810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257B-BBB9-409E-BD61-6A114EC5EF3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278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257B-BBB9-409E-BD61-6A114EC5EF3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05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257B-BBB9-409E-BD61-6A114EC5EF3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072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257B-BBB9-409E-BD61-6A114EC5EF3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5329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257B-BBB9-409E-BD61-6A114EC5EF3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603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257B-BBB9-409E-BD61-6A114EC5EF3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0294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257B-BBB9-409E-BD61-6A114EC5EF3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1041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257B-BBB9-409E-BD61-6A114EC5EF3D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519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257B-BBB9-409E-BD61-6A114EC5EF3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7757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257B-BBB9-409E-BD61-6A114EC5EF3D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721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257B-BBB9-409E-BD61-6A114EC5EF3D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7602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257B-BBB9-409E-BD61-6A114EC5EF3D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6221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257B-BBB9-409E-BD61-6A114EC5EF3D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9356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257B-BBB9-409E-BD61-6A114EC5EF3D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949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257B-BBB9-409E-BD61-6A114EC5EF3D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7321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257B-BBB9-409E-BD61-6A114EC5EF3D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4875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257B-BBB9-409E-BD61-6A114EC5EF3D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262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257B-BBB9-409E-BD61-6A114EC5EF3D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0395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257B-BBB9-409E-BD61-6A114EC5EF3D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914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257B-BBB9-409E-BD61-6A114EC5EF3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3963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257B-BBB9-409E-BD61-6A114EC5EF3D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9927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257B-BBB9-409E-BD61-6A114EC5EF3D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6037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257B-BBB9-409E-BD61-6A114EC5EF3D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30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257B-BBB9-409E-BD61-6A114EC5EF3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2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257B-BBB9-409E-BD61-6A114EC5EF3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93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257B-BBB9-409E-BD61-6A114EC5EF3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100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257B-BBB9-409E-BD61-6A114EC5EF3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416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257B-BBB9-409E-BD61-6A114EC5EF3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965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257B-BBB9-409E-BD61-6A114EC5EF3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251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84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610315"/>
            <a:ext cx="7086600" cy="18996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002060"/>
                </a:solidFill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70866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00206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ДОПОЛНИТЕЛЬНАЯ ИНФОРМАЦИЯ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524000" y="6356350"/>
            <a:ext cx="2057400" cy="365125"/>
          </a:xfrm>
        </p:spPr>
        <p:txBody>
          <a:bodyPr/>
          <a:lstStyle/>
          <a:p>
            <a:fld id="{59A9BEC9-DA4D-404C-BE55-D1D2E2921C6F}" type="datetimeFigureOut">
              <a:rPr lang="ru-RU" smtClean="0"/>
              <a:t>28.09.2014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5CA9-4C03-46F3-B7FD-FBB7E936D8B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одзаголовок 2"/>
          <p:cNvSpPr txBox="1">
            <a:spLocks/>
          </p:cNvSpPr>
          <p:nvPr userDrawn="1"/>
        </p:nvSpPr>
        <p:spPr>
          <a:xfrm>
            <a:off x="1524000" y="5349875"/>
            <a:ext cx="7086600" cy="610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519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9BEC9-DA4D-404C-BE55-D1D2E2921C6F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5CA9-4C03-46F3-B7FD-FBB7E936D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8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9BEC9-DA4D-404C-BE55-D1D2E2921C6F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5CA9-4C03-46F3-B7FD-FBB7E936D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980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12"/>
            <a:ext cx="12188427" cy="68600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28877" y="485522"/>
            <a:ext cx="11312665" cy="1205166"/>
          </a:xfrm>
        </p:spPr>
        <p:txBody>
          <a:bodyPr>
            <a:normAutofit/>
          </a:bodyPr>
          <a:lstStyle>
            <a:lvl1pPr>
              <a:defRPr sz="1800" b="1">
                <a:solidFill>
                  <a:srgbClr val="00206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877" y="1825625"/>
            <a:ext cx="11312665" cy="3142885"/>
          </a:xfrm>
        </p:spPr>
        <p:txBody>
          <a:bodyPr/>
          <a:lstStyle>
            <a:lvl1pPr>
              <a:defRPr sz="1800">
                <a:solidFill>
                  <a:srgbClr val="002060"/>
                </a:solidFill>
              </a:defRPr>
            </a:lvl1pPr>
            <a:lvl2pPr>
              <a:defRPr sz="1600">
                <a:solidFill>
                  <a:srgbClr val="002060"/>
                </a:solidFill>
              </a:defRPr>
            </a:lvl2pPr>
            <a:lvl3pPr>
              <a:defRPr sz="1400">
                <a:solidFill>
                  <a:srgbClr val="002060"/>
                </a:solidFill>
              </a:defRPr>
            </a:lvl3pPr>
            <a:lvl4pPr>
              <a:defRPr sz="1200">
                <a:solidFill>
                  <a:srgbClr val="002060"/>
                </a:solidFill>
              </a:defRPr>
            </a:lvl4pPr>
            <a:lvl5pPr>
              <a:defRPr sz="1000">
                <a:solidFill>
                  <a:srgbClr val="002060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514088"/>
            <a:ext cx="2743200" cy="207387"/>
          </a:xfrm>
        </p:spPr>
        <p:txBody>
          <a:bodyPr/>
          <a:lstStyle/>
          <a:p>
            <a:fld id="{59A9BEC9-DA4D-404C-BE55-D1D2E2921C6F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514088"/>
            <a:ext cx="4114800" cy="20738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514088"/>
            <a:ext cx="2743200" cy="207387"/>
          </a:xfrm>
        </p:spPr>
        <p:txBody>
          <a:bodyPr/>
          <a:lstStyle/>
          <a:p>
            <a:fld id="{8AF45CA9-4C03-46F3-B7FD-FBB7E936D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628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9BEC9-DA4D-404C-BE55-D1D2E2921C6F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5CA9-4C03-46F3-B7FD-FBB7E936D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059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9BEC9-DA4D-404C-BE55-D1D2E2921C6F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5CA9-4C03-46F3-B7FD-FBB7E936D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714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9BEC9-DA4D-404C-BE55-D1D2E2921C6F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5CA9-4C03-46F3-B7FD-FBB7E936D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473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9BEC9-DA4D-404C-BE55-D1D2E2921C6F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5CA9-4C03-46F3-B7FD-FBB7E936D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997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9BEC9-DA4D-404C-BE55-D1D2E2921C6F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5CA9-4C03-46F3-B7FD-FBB7E936D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530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9BEC9-DA4D-404C-BE55-D1D2E2921C6F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5CA9-4C03-46F3-B7FD-FBB7E936D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381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9BEC9-DA4D-404C-BE55-D1D2E2921C6F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5CA9-4C03-46F3-B7FD-FBB7E936D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74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9BEC9-DA4D-404C-BE55-D1D2E2921C6F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45CA9-4C03-46F3-B7FD-FBB7E936D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21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Синтез светского и религиозного образования в системе СПО</a:t>
            </a:r>
            <a:br>
              <a:rPr lang="ru-RU" sz="3200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7086600" cy="1173162"/>
          </a:xfrm>
        </p:spPr>
        <p:txBody>
          <a:bodyPr/>
          <a:lstStyle/>
          <a:p>
            <a:pPr algn="ctr"/>
            <a:r>
              <a:rPr lang="ru-RU" sz="2400" dirty="0"/>
              <a:t>(к вопросу о духовно-нравственном воспитании в Смоленском Межъепархиальном Православном Духовном училище)</a:t>
            </a:r>
          </a:p>
          <a:p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473200" y="4948238"/>
            <a:ext cx="7086600" cy="1427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400" b="1" dirty="0"/>
              <a:t>Полянская Елена Васильевна</a:t>
            </a:r>
            <a:r>
              <a:rPr lang="ru-RU" sz="2400" dirty="0"/>
              <a:t>,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ректор </a:t>
            </a:r>
            <a:r>
              <a:rPr lang="ru-RU" sz="2400" dirty="0"/>
              <a:t>НОУ СПО «Смоленское </a:t>
            </a:r>
            <a:r>
              <a:rPr lang="ru-RU" sz="2400" dirty="0" err="1"/>
              <a:t>Межъепархиальное</a:t>
            </a:r>
            <a:r>
              <a:rPr lang="ru-RU" sz="2400" dirty="0"/>
              <a:t> Православное Духовное училище» Централизованной религиозной организации «Смоленская Епархия Русской Православной Церкви»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270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  <a:t>Смоленское Межъепархиальное Православное </a:t>
            </a:r>
            <a:b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  <a:t>Духовное училище</a:t>
            </a:r>
            <a:endParaRPr lang="ru-RU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074" name="Picture 2" descr="D:\Визитки\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3511" y="2703611"/>
            <a:ext cx="2727276" cy="2077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Визитки\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577975"/>
            <a:ext cx="4154487" cy="3203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2996" y="2680320"/>
            <a:ext cx="3776000" cy="21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7364540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7D7D9"/>
          </a:fgClr>
          <a:bgClr>
            <a:srgbClr val="A7D7D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:\Октябрь\ЕЕВВ\вып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653" y="3213538"/>
            <a:ext cx="4770107" cy="35775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6" name="Picture 2" descr="F:\Октябрь\ЕЕВВ\вст1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54432"/>
            <a:ext cx="4484805" cy="298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8" name="Picture 4" descr="F:\Октябрь\ЕЕВВ\вып2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452" y="674385"/>
            <a:ext cx="4896001" cy="367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241819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7D7D9"/>
          </a:fgClr>
          <a:bgClr>
            <a:srgbClr val="A7D7D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0"/>
            <a:ext cx="7502624" cy="900336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Регентское отделение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Picture 2" descr="H:\IMGP85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95" y="934976"/>
            <a:ext cx="3536999" cy="471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1" name="Picture 3" descr="H:\IMGP936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672" y="268454"/>
            <a:ext cx="4894336" cy="367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2" name="Picture 5" descr="H:\SDC137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65" y="3174816"/>
            <a:ext cx="4416000" cy="331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945" y="3498816"/>
            <a:ext cx="2239112" cy="298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061287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7D7D9"/>
          </a:fgClr>
          <a:bgClr>
            <a:srgbClr val="A7D7D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F:\Октябрь\ЕЕВВ\гос5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4059238" cy="3044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F:\Октябрь\ЕЕВВ\гос5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36" y="3653408"/>
            <a:ext cx="4176001" cy="313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919" y="3260933"/>
            <a:ext cx="4596480" cy="345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F:\Октябрь\ЕЕВВ\гос4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155" y="116023"/>
            <a:ext cx="5568001" cy="417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148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7D7D9"/>
          </a:fgClr>
          <a:bgClr>
            <a:srgbClr val="A7D7D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380" y="116632"/>
            <a:ext cx="11466697" cy="1219200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Иконописное 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отделение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7401">
            <a:off x="6975270" y="3302562"/>
            <a:ext cx="4927105" cy="327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" descr="D:\САЙТ\DSC_01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72827">
            <a:off x="6254624" y="1182669"/>
            <a:ext cx="3248626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6122" y="2074298"/>
            <a:ext cx="5630977" cy="37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 descr="D:\САЙТ\DSC_01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4763">
            <a:off x="2570681" y="449623"/>
            <a:ext cx="4114928" cy="273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8430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7D7D9"/>
          </a:fgClr>
          <a:bgClr>
            <a:srgbClr val="A7D7D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САЙТ\DSC_02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" t="-5569" r="2017" b="5569"/>
          <a:stretch/>
        </p:blipFill>
        <p:spPr bwMode="auto">
          <a:xfrm>
            <a:off x="415635" y="-142504"/>
            <a:ext cx="6638305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САЙТ\DSC_01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37400">
            <a:off x="1588300" y="3904164"/>
            <a:ext cx="3356915" cy="223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САЙТ\DSC_018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" t="10668" r="9356"/>
          <a:stretch/>
        </p:blipFill>
        <p:spPr bwMode="auto">
          <a:xfrm rot="16586804">
            <a:off x="7860116" y="646990"/>
            <a:ext cx="3553506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САЙТ\DSC_01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893" y="3573016"/>
            <a:ext cx="4764652" cy="316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86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7D7D9"/>
          </a:fgClr>
          <a:bgClr>
            <a:srgbClr val="A7D7D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:\IMGP81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266000" cy="568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9" name="Picture 3" descr="H:\IMGP85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436" y="3789851"/>
            <a:ext cx="3984001" cy="298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553" y="188031"/>
            <a:ext cx="4704001" cy="352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 descr="H:\P10201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660" y="3558131"/>
            <a:ext cx="2403000" cy="320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8495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7D7D9"/>
          </a:fgClr>
          <a:bgClr>
            <a:srgbClr val="A7D7D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Октябрь\ЕЕВВ\гос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3" y="227438"/>
            <a:ext cx="5808001" cy="435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Октябрь\ЕЕВВ\гос2.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747" y="3308172"/>
            <a:ext cx="4272000" cy="3204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:\Октябрь\ЕЕВВ\гос3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457" y="1808812"/>
            <a:ext cx="5181600" cy="3886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15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7D7D9"/>
          </a:fgClr>
          <a:bgClr>
            <a:srgbClr val="A7D7D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8299" y="116632"/>
            <a:ext cx="5593904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 иконописной</a:t>
            </a:r>
            <a:br>
              <a:rPr lang="ru-RU" dirty="0" smtClean="0"/>
            </a:br>
            <a:r>
              <a:rPr lang="ru-RU" dirty="0" smtClean="0"/>
              <a:t> мастерской</a:t>
            </a:r>
            <a:endParaRPr lang="ru-RU" dirty="0"/>
          </a:p>
        </p:txBody>
      </p:sp>
      <p:pic>
        <p:nvPicPr>
          <p:cNvPr id="8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4" t="8796" r="-1"/>
          <a:stretch/>
        </p:blipFill>
        <p:spPr>
          <a:xfrm>
            <a:off x="510639" y="202645"/>
            <a:ext cx="5334912" cy="36116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F:\фото СМПДУ\DSCN98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471" y="1303046"/>
            <a:ext cx="4559631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F:\фото СМПДУ\DSCN98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3814303"/>
            <a:ext cx="3839690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649875"/>
            <a:ext cx="4059238" cy="3044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02182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7D7D9"/>
          </a:fgClr>
          <a:bgClr>
            <a:srgbClr val="A7D7D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3891" y="0"/>
            <a:ext cx="7326140" cy="201843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Отделение </a:t>
            </a:r>
            <a:b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декоративно-прикладного искусства (лицевое шитье)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5" descr="D:\САЙТ\DSC_02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2915" y="2789548"/>
            <a:ext cx="4602221" cy="306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САЙТ\DSC_02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922" y="3275548"/>
            <a:ext cx="3248628" cy="216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САЙТ\DSC_02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68" y="3668659"/>
            <a:ext cx="4602240" cy="306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САЙТ\DSC_02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88" y="268469"/>
            <a:ext cx="4710528" cy="313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05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400" b="1" spc="-150" dirty="0" smtClean="0"/>
              <a:t>Смоленское Межъепархиальное Православное Духовное училище</a:t>
            </a:r>
            <a:endParaRPr lang="ru-RU" sz="3400" b="1" spc="-150" dirty="0"/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527381" y="1574552"/>
            <a:ext cx="11074400" cy="1143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r>
              <a:rPr kumimoji="0" lang="ru-RU" sz="2400" b="1" i="0" u="none" strike="noStrike" kern="1200" cap="none" spc="60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ИСТОРИЯ И СОВРЕМЕННОСТЬ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r>
              <a:rPr kumimoji="0" lang="ru-RU" sz="2200" b="0" i="0" u="none" strike="noStrike" kern="1200" cap="none" spc="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(к вопросу о духовно-нравственном воспитании)</a:t>
            </a:r>
            <a:endParaRPr kumimoji="0" lang="ru-RU" sz="2200" b="0" i="0" u="none" strike="noStrike" kern="1200" cap="none" spc="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D:\Визитки\4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68"/>
          <a:stretch>
            <a:fillRect/>
          </a:stretch>
        </p:blipFill>
        <p:spPr bwMode="auto">
          <a:xfrm>
            <a:off x="3275835" y="2474874"/>
            <a:ext cx="5577492" cy="248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402972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7D7D9"/>
          </a:fgClr>
          <a:bgClr>
            <a:srgbClr val="A7D7D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pic>
        <p:nvPicPr>
          <p:cNvPr id="17410" name="Picture 2" descr="D:\САЙТ\DSC_02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61105">
            <a:off x="705965" y="669170"/>
            <a:ext cx="4059238" cy="36157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7411" name="Picture 3" descr="D:\САЙТ\DSC_02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9" y="1"/>
            <a:ext cx="4685729" cy="23366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D:\САЙТ\DSC_024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r="5075"/>
          <a:stretch/>
        </p:blipFill>
        <p:spPr bwMode="auto">
          <a:xfrm rot="15967478">
            <a:off x="7154260" y="2335588"/>
            <a:ext cx="4523942" cy="3704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7414" name="Picture 6" descr="D:\САЙТ\DSC_0212 - коп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73" y="4221088"/>
            <a:ext cx="4512499" cy="22502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635814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7D7D9"/>
          </a:fgClr>
          <a:bgClr>
            <a:srgbClr val="A7D7D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5184001" cy="388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2" descr="F:\фото СМПДУ\DSCN99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64" y="2974912"/>
            <a:ext cx="4988805" cy="374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" name="Объект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3"/>
          <a:stretch/>
        </p:blipFill>
        <p:spPr>
          <a:xfrm rot="16200000">
            <a:off x="7169885" y="1084912"/>
            <a:ext cx="5507766" cy="378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9528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877" y="485522"/>
            <a:ext cx="4587623" cy="275297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 Отделение  </a:t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«Сестер милосердия»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410197" y="568325"/>
            <a:ext cx="5676902" cy="42576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0389554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7D7D9"/>
          </a:fgClr>
          <a:bgClr>
            <a:srgbClr val="A7D7D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 idx="4294967295"/>
          </p:nvPr>
        </p:nvSpPr>
        <p:spPr>
          <a:xfrm>
            <a:off x="1505999" y="-35752"/>
            <a:ext cx="10535579" cy="1219200"/>
          </a:xfrm>
        </p:spPr>
        <p:txBody>
          <a:bodyPr>
            <a:normAutofit/>
          </a:bodyPr>
          <a:lstStyle/>
          <a:p>
            <a:pPr algn="r"/>
            <a:r>
              <a:rPr lang="ru-RU" sz="2700" b="1" dirty="0" smtClean="0">
                <a:solidFill>
                  <a:schemeClr val="tx2">
                    <a:lumMod val="75000"/>
                  </a:schemeClr>
                </a:solidFill>
              </a:rPr>
              <a:t>Культурно-просветительская деятельность</a:t>
            </a:r>
            <a:endParaRPr lang="ru-RU" sz="27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Picture 2" descr="F:\Октябрь\ЕЕВВ\11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73" y="342700"/>
            <a:ext cx="3920325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F:\Октябрь\ЕЕВВ\фотоо1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375" y="831641"/>
            <a:ext cx="4848000" cy="36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994" y="3387640"/>
            <a:ext cx="4320135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F:\Октябрь\ЕЕВВ\общ123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446" y="4253884"/>
            <a:ext cx="3024238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731421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7D7D9"/>
          </a:fgClr>
          <a:bgClr>
            <a:srgbClr val="A7D7D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Октябрь\ЕЕВВ\Бородин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20" y="213756"/>
            <a:ext cx="7488001" cy="561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492" y="3237183"/>
            <a:ext cx="4603392" cy="345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74231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7D7D9"/>
          </a:fgClr>
          <a:bgClr>
            <a:srgbClr val="A7D7D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3202" y="-4123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Уроки   духовно-нравственного воспитания</a:t>
            </a:r>
            <a:endParaRPr lang="ru-RU" sz="2800" dirty="0"/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82" y="674606"/>
            <a:ext cx="3648000" cy="273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166" y="556239"/>
            <a:ext cx="4704001" cy="352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951" y="3632116"/>
            <a:ext cx="4060288" cy="30421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4" descr="F:\фото СМПДУ\DSCN99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27" y="3512479"/>
            <a:ext cx="4226992" cy="31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16683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7D7D9"/>
          </a:fgClr>
          <a:bgClr>
            <a:srgbClr val="A7D7D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Октябрь\ЕЕВВ\untitled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7"/>
          <a:stretch/>
        </p:blipFill>
        <p:spPr bwMode="auto">
          <a:xfrm>
            <a:off x="681507" y="404664"/>
            <a:ext cx="5287281" cy="327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763" y="404664"/>
            <a:ext cx="5180518" cy="388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1481" y="-83127"/>
            <a:ext cx="10972800" cy="123503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Хоровые  фестивали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8" name="Picture 3" descr="F:\Октябрь\ЕЕВВ\untitled2.bm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0"/>
          <a:stretch/>
        </p:blipFill>
        <p:spPr bwMode="auto">
          <a:xfrm>
            <a:off x="6295631" y="3424644"/>
            <a:ext cx="5188650" cy="352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:\Октябрь\ЕЕВВ\кол2.bmp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/>
          <a:stretch/>
        </p:blipFill>
        <p:spPr bwMode="auto">
          <a:xfrm>
            <a:off x="701875" y="3424644"/>
            <a:ext cx="5246546" cy="352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107584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7D7D9"/>
          </a:fgClr>
          <a:bgClr>
            <a:srgbClr val="A7D7D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:\IMGP94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83"/>
          <a:stretch/>
        </p:blipFill>
        <p:spPr bwMode="auto">
          <a:xfrm>
            <a:off x="370274" y="332656"/>
            <a:ext cx="5424001" cy="3901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386" y="332656"/>
            <a:ext cx="4316000" cy="57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349" y="-171400"/>
            <a:ext cx="11802230" cy="1548938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       Иконописные выставки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4" descr="H:\IMGP947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0"/>
          <a:stretch/>
        </p:blipFill>
        <p:spPr bwMode="auto">
          <a:xfrm>
            <a:off x="2505278" y="3028208"/>
            <a:ext cx="5210108" cy="363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79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7D7D9"/>
          </a:fgClr>
          <a:bgClr>
            <a:srgbClr val="A7D7D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3"/>
          <a:stretch/>
        </p:blipFill>
        <p:spPr>
          <a:xfrm>
            <a:off x="2365852" y="866899"/>
            <a:ext cx="4369932" cy="3043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81" y="3370445"/>
            <a:ext cx="4510465" cy="338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3" descr="F:\фото СМПДУ\DSCN98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0"/>
          <a:stretch/>
        </p:blipFill>
        <p:spPr bwMode="auto">
          <a:xfrm>
            <a:off x="7086876" y="967063"/>
            <a:ext cx="4367646" cy="29434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745" y="-66089"/>
            <a:ext cx="11151029" cy="1111547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Социальное   служение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Участие  в  благотворительных  акциях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16214" y="5697761"/>
            <a:ext cx="4821429" cy="840684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00"/>
                </a:solidFill>
              </a:rPr>
              <a:t>«Постный стол»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458739" y="1263947"/>
            <a:ext cx="4821429" cy="840684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00"/>
                </a:solidFill>
              </a:rPr>
              <a:t>        «Белый цветок»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1" name="Picture 2" descr="F:\фото СМПДУ\DSCN98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738" y="3491877"/>
            <a:ext cx="4415644" cy="331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71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7D7D9"/>
          </a:fgClr>
          <a:bgClr>
            <a:srgbClr val="A7D7D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801" y="-451262"/>
            <a:ext cx="6151841" cy="342406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Празднование Рождества Христова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Социальные  ёлки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526" y="180585"/>
            <a:ext cx="4944000" cy="37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 descr="F:\фото СМПДУ\DSCN99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07" y="2275806"/>
            <a:ext cx="5810429" cy="43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769" y="3384314"/>
            <a:ext cx="4512000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5980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3"/>
          <a:stretch/>
        </p:blipFill>
        <p:spPr>
          <a:xfrm>
            <a:off x="2286000" y="479070"/>
            <a:ext cx="7569200" cy="4905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3400" y="4203700"/>
            <a:ext cx="11158803" cy="11557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</a:rPr>
              <a:t>Женское Духовное училище </a:t>
            </a:r>
            <a:br>
              <a:rPr lang="ru-RU" sz="28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</a:rPr>
              <a:t>г. Вязьма.  </a:t>
            </a:r>
            <a:r>
              <a:rPr lang="ru-RU" sz="2800" dirty="0" err="1" smtClean="0">
                <a:solidFill>
                  <a:schemeClr val="bg2">
                    <a:lumMod val="75000"/>
                  </a:schemeClr>
                </a:solidFill>
              </a:rPr>
              <a:t>Аркадиевский</a:t>
            </a: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</a:rPr>
              <a:t> женский монастырь </a:t>
            </a:r>
            <a:br>
              <a:rPr lang="ru-RU" sz="28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</a:rPr>
              <a:t>(февраль 1849г.)</a:t>
            </a:r>
            <a:endParaRPr lang="ru-RU" sz="28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963349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7D7D9"/>
          </a:fgClr>
          <a:bgClr>
            <a:srgbClr val="A7D7D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8021" y="692696"/>
            <a:ext cx="5308171" cy="1872208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Паломнические 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поездки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3" descr="F:\Октябрь\ЕЕВВ\болгария2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63" y="313201"/>
            <a:ext cx="6096677" cy="609667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440149" y="4030168"/>
            <a:ext cx="4142251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</a:rPr>
              <a:t>Болгария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871641"/>
      </p:ext>
    </p:extLst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7D7D9"/>
          </a:fgClr>
          <a:bgClr>
            <a:srgbClr val="A7D7D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39788" y="956768"/>
            <a:ext cx="5157787" cy="823912"/>
          </a:xfrm>
        </p:spPr>
        <p:txBody>
          <a:bodyPr/>
          <a:lstStyle/>
          <a:p>
            <a:r>
              <a:rPr lang="ru-RU" dirty="0" smtClean="0"/>
              <a:t>У Гроба Господня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409" y="103868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002060"/>
                </a:solidFill>
              </a:rPr>
              <a:t>Святая земля </a:t>
            </a:r>
            <a:endParaRPr lang="ru-RU" sz="5400" dirty="0">
              <a:solidFill>
                <a:srgbClr val="00206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3"/>
          </p:nvPr>
        </p:nvSpPr>
        <p:spPr>
          <a:xfrm>
            <a:off x="6109532" y="968643"/>
            <a:ext cx="5183188" cy="823912"/>
          </a:xfrm>
        </p:spPr>
        <p:txBody>
          <a:bodyPr/>
          <a:lstStyle/>
          <a:p>
            <a:r>
              <a:rPr lang="ru-RU" dirty="0" smtClean="0"/>
              <a:t>На реке Иордан</a:t>
            </a:r>
            <a:endParaRPr lang="ru-RU" dirty="0"/>
          </a:p>
        </p:txBody>
      </p:sp>
      <p:pic>
        <p:nvPicPr>
          <p:cNvPr id="7" name="Picture 3" descr="F:\Октябрь\ЕЕВВ\изр2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7202" y="1883960"/>
            <a:ext cx="5568000" cy="417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2" descr="F:\Октябрь\ЕЕВВ\изр1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916" y="1883960"/>
            <a:ext cx="5554080" cy="417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32139168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7D7D9"/>
          </a:fgClr>
          <a:bgClr>
            <a:srgbClr val="A7D7D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Октябрь\ЕЕВВ\болгария.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2" y="404664"/>
            <a:ext cx="5412317" cy="30444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" name="Picture 4" descr="H:\DSC021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1" y="3717032"/>
            <a:ext cx="5184576" cy="29163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9" name="Picture 3" descr="F:\Октябрь\ЕЕВВ\дивеево2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054" y="3717032"/>
            <a:ext cx="5120569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" name="Picture 2" descr="F:\Октябрь\ЕЕВВ\Дивеево1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22" y="404664"/>
            <a:ext cx="5412316" cy="30444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9776" y="3140968"/>
            <a:ext cx="4142251" cy="787152"/>
          </a:xfr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Дивеево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578179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7D7D9"/>
          </a:fgClr>
          <a:bgClr>
            <a:srgbClr val="A7D7D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фото СМПДУ\DSCN97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2" y="3442692"/>
            <a:ext cx="5543467" cy="3118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фото СМПДУ\DSCN98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77" y="404662"/>
            <a:ext cx="5120161" cy="28803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135893" y="260649"/>
            <a:ext cx="3456384" cy="4191539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/>
              <a:t>К мощам Святителя</a:t>
            </a:r>
            <a:br>
              <a:rPr lang="ru-RU" dirty="0" smtClean="0"/>
            </a:br>
            <a:r>
              <a:rPr lang="ru-RU" dirty="0" smtClean="0"/>
              <a:t> Николая</a:t>
            </a:r>
            <a:br>
              <a:rPr lang="ru-RU" dirty="0" smtClean="0"/>
            </a:br>
            <a:r>
              <a:rPr lang="ru-RU" dirty="0" smtClean="0"/>
              <a:t>г. Бари, Италия</a:t>
            </a:r>
            <a:br>
              <a:rPr lang="ru-RU" dirty="0" smtClean="0"/>
            </a:b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3935070"/>
            <a:ext cx="4644232" cy="26123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88288" y="620689"/>
            <a:ext cx="3072342" cy="3072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4999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28877" y="2070100"/>
            <a:ext cx="11312665" cy="28984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/>
              <a:t>Спасибо за внимание!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240381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332656"/>
            <a:ext cx="11352708" cy="63858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8541714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_18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19101" y="495790"/>
            <a:ext cx="6670828" cy="44349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7289800" y="803274"/>
            <a:ext cx="4279900" cy="347662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tx2">
                    <a:lumMod val="90000"/>
                  </a:schemeClr>
                </a:solidFill>
              </a:rPr>
              <a:t>Воспитанницы Смоленского епархиального женского училища приветствуют Николая</a:t>
            </a:r>
            <a:r>
              <a:rPr lang="en-US" b="1" dirty="0" smtClean="0">
                <a:solidFill>
                  <a:schemeClr val="tx2">
                    <a:lumMod val="90000"/>
                  </a:schemeClr>
                </a:solidFill>
              </a:rPr>
              <a:t> II</a:t>
            </a:r>
            <a:r>
              <a:rPr lang="ru-RU" b="1" dirty="0" smtClean="0">
                <a:solidFill>
                  <a:schemeClr val="tx2">
                    <a:lumMod val="90000"/>
                  </a:schemeClr>
                </a:solidFill>
              </a:rPr>
              <a:t> и императорскую семью по окончании Богослужения в Успенском Кафедральном соборе.</a:t>
            </a:r>
            <a:endParaRPr lang="ru-RU" b="1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55829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181600" y="485522"/>
            <a:ext cx="6559942" cy="120516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Фото начала ХХ века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907" y="2143125"/>
            <a:ext cx="4192161" cy="3143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5626100" y="1370013"/>
            <a:ext cx="6007100" cy="12239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</a:rPr>
              <a:t>Новое здание  Смоленского епархиального женского училища, построенное к 1901 году</a:t>
            </a:r>
            <a:endParaRPr lang="ru-RU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Содержимое 10" descr="DSC_1812.jpg"/>
          <p:cNvPicPr>
            <a:picLocks noChangeAspect="1"/>
          </p:cNvPicPr>
          <p:nvPr/>
        </p:nvPicPr>
        <p:blipFill>
          <a:blip r:embed="rId4" cstate="print"/>
          <a:srcRect l="17789" t="5750" r="14531" b="3000"/>
          <a:stretch>
            <a:fillRect/>
          </a:stretch>
        </p:blipFill>
        <p:spPr>
          <a:xfrm>
            <a:off x="599514" y="332656"/>
            <a:ext cx="4177967" cy="6353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36337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08277" y="482600"/>
            <a:ext cx="11312665" cy="3556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   </a:t>
            </a:r>
            <a:r>
              <a:rPr lang="ru-RU" sz="3000" dirty="0" smtClean="0"/>
              <a:t>Роль </a:t>
            </a:r>
            <a:r>
              <a:rPr lang="ru-RU" sz="3000" dirty="0"/>
              <a:t>СЕЖУ в </a:t>
            </a:r>
            <a:r>
              <a:rPr lang="ru-RU" sz="3000" dirty="0" smtClean="0"/>
              <a:t>народном </a:t>
            </a:r>
            <a:r>
              <a:rPr lang="ru-RU" sz="3000" dirty="0"/>
              <a:t>образовании Смоленщины</a:t>
            </a:r>
            <a:br>
              <a:rPr lang="ru-RU" sz="30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</a:rPr>
              <a:t>В 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</a:rPr>
              <a:t>1900 </a:t>
            </a:r>
            <a:r>
              <a:rPr lang="ru-RU" sz="2800" dirty="0"/>
              <a:t>году из </a:t>
            </a:r>
            <a:br>
              <a:rPr lang="ru-RU" sz="2800" dirty="0"/>
            </a:br>
            <a:r>
              <a:rPr lang="ru-RU" sz="2800" dirty="0">
                <a:solidFill>
                  <a:schemeClr val="bg2">
                    <a:lumMod val="75000"/>
                  </a:schemeClr>
                </a:solidFill>
              </a:rPr>
              <a:t>55</a:t>
            </a:r>
            <a:r>
              <a:rPr lang="ru-RU" sz="2800" dirty="0"/>
              <a:t> учительниц народных министерских школ Смоленского уезда – </a:t>
            </a:r>
            <a:br>
              <a:rPr lang="ru-RU" sz="2800" dirty="0"/>
            </a:br>
            <a:r>
              <a:rPr lang="ru-RU" sz="2800" dirty="0">
                <a:solidFill>
                  <a:schemeClr val="bg2">
                    <a:lumMod val="75000"/>
                  </a:schemeClr>
                </a:solidFill>
              </a:rPr>
              <a:t>22</a:t>
            </a:r>
            <a:r>
              <a:rPr lang="ru-RU" sz="2800" dirty="0"/>
              <a:t> выпускницы духовного училища.</a:t>
            </a:r>
            <a:br>
              <a:rPr lang="ru-RU" sz="2800" dirty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37181511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712899" y="4224268"/>
            <a:ext cx="3640401" cy="779532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</a:rPr>
              <a:t>Архиепископ Смоленский и Вяземский Кирилл</a:t>
            </a:r>
            <a:endParaRPr lang="ru-RU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 rot="16200000">
            <a:off x="-276859" y="1381125"/>
            <a:ext cx="4747892" cy="3143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 descr="F:\фото СМПДУ\DSCN94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1768252"/>
            <a:ext cx="4241501" cy="31336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2899" y="1690249"/>
            <a:ext cx="3640401" cy="24002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5097860" y="667048"/>
            <a:ext cx="5760640" cy="704552"/>
          </a:xfrm>
          <a:prstGeom prst="rect">
            <a:avLst/>
          </a:prstGeom>
          <a:ln w="6350" cap="rnd">
            <a:noFill/>
          </a:ln>
        </p:spPr>
        <p:txBody>
          <a:bodyPr vert="horz" lIns="91440" t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1800" b="1" kern="1200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  <a:t>Визит Святейшего Патриарха Московского и Всея Руси в Смоленск 1 сентября 2014</a:t>
            </a:r>
            <a:endParaRPr lang="ru-RU" sz="2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8650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A7D7D9"/>
          </a:fgClr>
          <a:bgClr>
            <a:srgbClr val="A7D7D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1371" y="5919996"/>
            <a:ext cx="11329259" cy="69670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Храм Покрова Пресвятой Богородицы и комплекс зданий Духового училища 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(ныне Духовная семинария)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" t="6649" r="5772" b="14558"/>
          <a:stretch/>
        </p:blipFill>
        <p:spPr>
          <a:xfrm>
            <a:off x="623393" y="404664"/>
            <a:ext cx="5278967" cy="5399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12" y="404664"/>
            <a:ext cx="5280585" cy="54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166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</TotalTime>
  <Words>200</Words>
  <Application>Microsoft Office PowerPoint</Application>
  <PresentationFormat>Произвольный</PresentationFormat>
  <Paragraphs>69</Paragraphs>
  <Slides>34</Slides>
  <Notes>32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Синтез светского и религиозного образования в системе СПО </vt:lpstr>
      <vt:lpstr>Смоленское Межъепархиальное Православное Духовное училище</vt:lpstr>
      <vt:lpstr>Женское Духовное училище  г. Вязьма.  Аркадиевский женский монастырь  (февраль 1849г.)</vt:lpstr>
      <vt:lpstr>Презентация PowerPoint</vt:lpstr>
      <vt:lpstr>Презентация PowerPoint</vt:lpstr>
      <vt:lpstr>Фото начала ХХ века</vt:lpstr>
      <vt:lpstr>      Роль СЕЖУ в народном образовании Смоленщины  В 1900 году из  55 учительниц народных министерских школ Смоленского уезда –  22 выпускницы духовного училища. </vt:lpstr>
      <vt:lpstr>Архиепископ Смоленский и Вяземский Кирилл</vt:lpstr>
      <vt:lpstr>Презентация PowerPoint</vt:lpstr>
      <vt:lpstr>Смоленское Межъепархиальное Православное  Духовное училище</vt:lpstr>
      <vt:lpstr>Презентация PowerPoint</vt:lpstr>
      <vt:lpstr>Регентское отделение</vt:lpstr>
      <vt:lpstr>Презентация PowerPoint</vt:lpstr>
      <vt:lpstr>Иконописное  отделение</vt:lpstr>
      <vt:lpstr>Презентация PowerPoint</vt:lpstr>
      <vt:lpstr>Презентация PowerPoint</vt:lpstr>
      <vt:lpstr>Презентация PowerPoint</vt:lpstr>
      <vt:lpstr>В иконописной  мастерской</vt:lpstr>
      <vt:lpstr>Отделение  декоративно-прикладного искусства (лицевое шитье)</vt:lpstr>
      <vt:lpstr>Презентация PowerPoint</vt:lpstr>
      <vt:lpstr>Презентация PowerPoint</vt:lpstr>
      <vt:lpstr> Отделение   «Сестер милосердия»</vt:lpstr>
      <vt:lpstr>Культурно-просветительская деятельность</vt:lpstr>
      <vt:lpstr>Презентация PowerPoint</vt:lpstr>
      <vt:lpstr>Уроки   духовно-нравственного воспитания</vt:lpstr>
      <vt:lpstr>Хоровые  фестивали</vt:lpstr>
      <vt:lpstr>        Иконописные выставки</vt:lpstr>
      <vt:lpstr>Социальное   служение Участие  в  благотворительных  акциях</vt:lpstr>
      <vt:lpstr>Празднование Рождества Христова Социальные  ёлки</vt:lpstr>
      <vt:lpstr>Паломнические  поездки</vt:lpstr>
      <vt:lpstr>Святая земля </vt:lpstr>
      <vt:lpstr>Дивеево</vt:lpstr>
      <vt:lpstr>К мощам Святителя  Николая г. Бари, Италия  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Орешкова</dc:creator>
  <cp:lastModifiedBy>Ирина</cp:lastModifiedBy>
  <cp:revision>28</cp:revision>
  <dcterms:created xsi:type="dcterms:W3CDTF">2014-09-17T17:56:43Z</dcterms:created>
  <dcterms:modified xsi:type="dcterms:W3CDTF">2014-09-28T19:58:12Z</dcterms:modified>
</cp:coreProperties>
</file>